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29LT Adir SemiBold" pitchFamily="2" charset="-78"/>
      <p:regular r:id="rId8"/>
      <p:bold r:id="rId9"/>
    </p:embeddedFont>
    <p:embeddedFont>
      <p:font typeface="29LT Adir SemiBold Bold" pitchFamily="2" charset="-78"/>
      <p:regular r:id="rId10"/>
      <p:bold r:id="rId11"/>
    </p:embeddedFont>
    <p:embeddedFont>
      <p:font typeface="Asap Condensed Bold" panose="020F0806030202060203" pitchFamily="34" charset="77"/>
      <p:regular r:id="rId12"/>
      <p:bold r:id="rId13"/>
    </p:embeddedFont>
    <p:embeddedFont>
      <p:font typeface="Calibri" panose="020F0502020204030204" pitchFamily="34" charset="0"/>
      <p:regular r:id="rId14"/>
      <p:bold r:id="rId15"/>
      <p:italic r:id="rId16"/>
      <p:boldItalic r:id="rId17"/>
    </p:embeddedFont>
    <p:embeddedFont>
      <p:font typeface="Canva Sans" panose="020B0503030501040103" pitchFamily="34" charset="0"/>
      <p:regular r:id="rId18"/>
    </p:embeddedFont>
    <p:embeddedFont>
      <p:font typeface="Dumondi Condensed" pitchFamily="2" charset="-34"/>
      <p:regular r:id="rId19"/>
    </p:embeddedFont>
    <p:embeddedFont>
      <p:font typeface="Dumondi Condensed Bold" pitchFamily="2" charset="-34"/>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4650" autoAdjust="0"/>
  </p:normalViewPr>
  <p:slideViewPr>
    <p:cSldViewPr>
      <p:cViewPr varScale="1">
        <p:scale>
          <a:sx n="80" d="100"/>
          <a:sy n="80" d="100"/>
        </p:scale>
        <p:origin x="52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viewProps" Target="viewProp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6/29/23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s://infogram.com/blog/4-common-missteps-that-lead-to-deceptive-data-visualization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4697" y="1266114"/>
            <a:ext cx="2790777" cy="2790777"/>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944651" y="687907"/>
            <a:ext cx="681586" cy="681586"/>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385040" y="8891612"/>
            <a:ext cx="2790777" cy="2790777"/>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3911846" y="8677522"/>
            <a:ext cx="802223" cy="802223"/>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678950" y="4060402"/>
            <a:ext cx="8465050" cy="1901144"/>
          </a:xfrm>
          <a:prstGeom prst="rect">
            <a:avLst/>
          </a:prstGeom>
        </p:spPr>
        <p:txBody>
          <a:bodyPr lIns="0" tIns="0" rIns="0" bIns="0" rtlCol="0" anchor="t">
            <a:spAutoFit/>
          </a:bodyPr>
          <a:lstStyle/>
          <a:p>
            <a:pPr>
              <a:lnSpc>
                <a:spcPts val="15437"/>
              </a:lnSpc>
              <a:spcBef>
                <a:spcPct val="0"/>
              </a:spcBef>
            </a:pPr>
            <a:r>
              <a:rPr lang="en-US" sz="11026">
                <a:solidFill>
                  <a:srgbClr val="000000"/>
                </a:solidFill>
                <a:latin typeface="Asap Condensed Bold"/>
              </a:rPr>
              <a:t>STORYTELLING</a:t>
            </a:r>
          </a:p>
        </p:txBody>
      </p:sp>
      <p:sp>
        <p:nvSpPr>
          <p:cNvPr id="15" name="TextBox 15"/>
          <p:cNvSpPr txBox="1"/>
          <p:nvPr/>
        </p:nvSpPr>
        <p:spPr>
          <a:xfrm>
            <a:off x="2689058" y="7082962"/>
            <a:ext cx="3497704" cy="455296"/>
          </a:xfrm>
          <a:prstGeom prst="rect">
            <a:avLst/>
          </a:prstGeom>
        </p:spPr>
        <p:txBody>
          <a:bodyPr lIns="0" tIns="0" rIns="0" bIns="0" rtlCol="0" anchor="t">
            <a:spAutoFit/>
          </a:bodyPr>
          <a:lstStyle/>
          <a:p>
            <a:pPr>
              <a:lnSpc>
                <a:spcPts val="3779"/>
              </a:lnSpc>
              <a:spcBef>
                <a:spcPct val="0"/>
              </a:spcBef>
            </a:pPr>
            <a:r>
              <a:rPr lang="en-US" sz="2699">
                <a:solidFill>
                  <a:srgbClr val="000000"/>
                </a:solidFill>
                <a:latin typeface="Dumondi Condensed"/>
              </a:rPr>
              <a:t>Presented by Annie Carter</a:t>
            </a:r>
          </a:p>
        </p:txBody>
      </p:sp>
      <p:sp>
        <p:nvSpPr>
          <p:cNvPr id="16" name="TextBox 16"/>
          <p:cNvSpPr txBox="1"/>
          <p:nvPr/>
        </p:nvSpPr>
        <p:spPr>
          <a:xfrm>
            <a:off x="2153892" y="6063152"/>
            <a:ext cx="5232154" cy="705486"/>
          </a:xfrm>
          <a:prstGeom prst="rect">
            <a:avLst/>
          </a:prstGeom>
        </p:spPr>
        <p:txBody>
          <a:bodyPr lIns="0" tIns="0" rIns="0" bIns="0" rtlCol="0" anchor="t">
            <a:spAutoFit/>
          </a:bodyPr>
          <a:lstStyle/>
          <a:p>
            <a:pPr>
              <a:lnSpc>
                <a:spcPts val="5739"/>
              </a:lnSpc>
              <a:spcBef>
                <a:spcPct val="0"/>
              </a:spcBef>
            </a:pPr>
            <a:r>
              <a:rPr lang="en-US" sz="4099">
                <a:solidFill>
                  <a:srgbClr val="000000"/>
                </a:solidFill>
                <a:latin typeface="Dumondi Condensed"/>
              </a:rPr>
              <a:t>What makes a good Story?</a:t>
            </a:r>
          </a:p>
        </p:txBody>
      </p:sp>
      <p:pic>
        <p:nvPicPr>
          <p:cNvPr id="17" name="Picture 17"/>
          <p:cNvPicPr>
            <a:picLocks noChangeAspect="1"/>
          </p:cNvPicPr>
          <p:nvPr/>
        </p:nvPicPr>
        <p:blipFill>
          <a:blip r:embed="rId2"/>
          <a:srcRect/>
          <a:stretch>
            <a:fillRect/>
          </a:stretch>
        </p:blipFill>
        <p:spPr>
          <a:xfrm flipH="1">
            <a:off x="8886119" y="1369493"/>
            <a:ext cx="9401881" cy="765678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45EE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21083246" cy="10690097"/>
          </a:xfrm>
        </p:grpSpPr>
        <p:sp>
          <p:nvSpPr>
            <p:cNvPr id="3" name="Freeform 3"/>
            <p:cNvSpPr/>
            <p:nvPr/>
          </p:nvSpPr>
          <p:spPr>
            <a:xfrm>
              <a:off x="31750" y="31750"/>
              <a:ext cx="21019746" cy="10626596"/>
            </a:xfrm>
            <a:custGeom>
              <a:avLst/>
              <a:gdLst/>
              <a:ahLst/>
              <a:cxnLst/>
              <a:rect l="l" t="t" r="r" b="b"/>
              <a:pathLst>
                <a:path w="21019746" h="10626596">
                  <a:moveTo>
                    <a:pt x="20927036" y="10626596"/>
                  </a:moveTo>
                  <a:lnTo>
                    <a:pt x="92710" y="10626596"/>
                  </a:lnTo>
                  <a:cubicBezTo>
                    <a:pt x="41910" y="10626596"/>
                    <a:pt x="0" y="10584686"/>
                    <a:pt x="0" y="10533886"/>
                  </a:cubicBezTo>
                  <a:lnTo>
                    <a:pt x="0" y="92710"/>
                  </a:lnTo>
                  <a:cubicBezTo>
                    <a:pt x="0" y="41910"/>
                    <a:pt x="41910" y="0"/>
                    <a:pt x="92710" y="0"/>
                  </a:cubicBezTo>
                  <a:lnTo>
                    <a:pt x="20925766" y="0"/>
                  </a:lnTo>
                  <a:cubicBezTo>
                    <a:pt x="20976566" y="0"/>
                    <a:pt x="21018477" y="41910"/>
                    <a:pt x="21018477" y="92710"/>
                  </a:cubicBezTo>
                  <a:lnTo>
                    <a:pt x="21018477" y="10532617"/>
                  </a:lnTo>
                  <a:cubicBezTo>
                    <a:pt x="21019746" y="10584686"/>
                    <a:pt x="20977836" y="10626596"/>
                    <a:pt x="20927036" y="10626596"/>
                  </a:cubicBezTo>
                  <a:close/>
                </a:path>
              </a:pathLst>
            </a:custGeom>
            <a:solidFill>
              <a:srgbClr val="FFFFFF"/>
            </a:solidFill>
          </p:spPr>
        </p:sp>
        <p:sp>
          <p:nvSpPr>
            <p:cNvPr id="4" name="Freeform 4"/>
            <p:cNvSpPr/>
            <p:nvPr/>
          </p:nvSpPr>
          <p:spPr>
            <a:xfrm>
              <a:off x="0" y="0"/>
              <a:ext cx="21083246" cy="10690096"/>
            </a:xfrm>
            <a:custGeom>
              <a:avLst/>
              <a:gdLst/>
              <a:ahLst/>
              <a:cxnLst/>
              <a:rect l="l" t="t" r="r" b="b"/>
              <a:pathLst>
                <a:path w="21083246" h="10690096">
                  <a:moveTo>
                    <a:pt x="20958786" y="59690"/>
                  </a:moveTo>
                  <a:cubicBezTo>
                    <a:pt x="20994346" y="59690"/>
                    <a:pt x="21023556" y="88900"/>
                    <a:pt x="21023556" y="124460"/>
                  </a:cubicBezTo>
                  <a:lnTo>
                    <a:pt x="21023556" y="10565636"/>
                  </a:lnTo>
                  <a:cubicBezTo>
                    <a:pt x="21023556" y="10601196"/>
                    <a:pt x="20994346" y="10630407"/>
                    <a:pt x="20958786" y="10630407"/>
                  </a:cubicBezTo>
                  <a:lnTo>
                    <a:pt x="124460" y="10630407"/>
                  </a:lnTo>
                  <a:cubicBezTo>
                    <a:pt x="88900" y="10630407"/>
                    <a:pt x="59690" y="10601196"/>
                    <a:pt x="59690" y="10565636"/>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0565636"/>
                  </a:lnTo>
                  <a:cubicBezTo>
                    <a:pt x="0" y="10634217"/>
                    <a:pt x="55880" y="10690096"/>
                    <a:pt x="124460" y="10690096"/>
                  </a:cubicBezTo>
                  <a:lnTo>
                    <a:pt x="20958786" y="10690096"/>
                  </a:lnTo>
                  <a:cubicBezTo>
                    <a:pt x="21027366" y="10690096"/>
                    <a:pt x="21083246" y="10634217"/>
                    <a:pt x="21083246" y="10565636"/>
                  </a:cubicBezTo>
                  <a:lnTo>
                    <a:pt x="21083246" y="124460"/>
                  </a:lnTo>
                  <a:cubicBezTo>
                    <a:pt x="21083246" y="55880"/>
                    <a:pt x="21027366" y="0"/>
                    <a:pt x="20958786" y="0"/>
                  </a:cubicBezTo>
                  <a:close/>
                </a:path>
              </a:pathLst>
            </a:custGeom>
            <a:solidFill>
              <a:srgbClr val="191919"/>
            </a:solidFill>
          </p:spPr>
        </p:sp>
      </p:grpSp>
      <p:grpSp>
        <p:nvGrpSpPr>
          <p:cNvPr id="5" name="Group 5"/>
          <p:cNvGrpSpPr/>
          <p:nvPr/>
        </p:nvGrpSpPr>
        <p:grpSpPr>
          <a:xfrm>
            <a:off x="15052046" y="1431436"/>
            <a:ext cx="1670088" cy="464416"/>
            <a:chOff x="0" y="0"/>
            <a:chExt cx="2226784" cy="619221"/>
          </a:xfrm>
        </p:grpSpPr>
        <p:grpSp>
          <p:nvGrpSpPr>
            <p:cNvPr id="6" name="Group 6"/>
            <p:cNvGrpSpPr/>
            <p:nvPr/>
          </p:nvGrpSpPr>
          <p:grpSpPr>
            <a:xfrm>
              <a:off x="0" y="0"/>
              <a:ext cx="619221" cy="619221"/>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804538" y="0"/>
              <a:ext cx="619221" cy="619221"/>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607563" y="0"/>
              <a:ext cx="619221" cy="619221"/>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15" name="TextBox 15"/>
          <p:cNvSpPr txBox="1"/>
          <p:nvPr/>
        </p:nvSpPr>
        <p:spPr>
          <a:xfrm>
            <a:off x="2463496" y="2378774"/>
            <a:ext cx="10468840" cy="1318894"/>
          </a:xfrm>
          <a:prstGeom prst="rect">
            <a:avLst/>
          </a:prstGeom>
        </p:spPr>
        <p:txBody>
          <a:bodyPr lIns="0" tIns="0" rIns="0" bIns="0" rtlCol="0" anchor="t">
            <a:spAutoFit/>
          </a:bodyPr>
          <a:lstStyle/>
          <a:p>
            <a:pPr>
              <a:lnSpc>
                <a:spcPts val="10780"/>
              </a:lnSpc>
              <a:spcBef>
                <a:spcPct val="0"/>
              </a:spcBef>
            </a:pPr>
            <a:r>
              <a:rPr lang="en-US" sz="7700">
                <a:solidFill>
                  <a:srgbClr val="000000"/>
                </a:solidFill>
                <a:latin typeface="Asap Condensed Bold"/>
              </a:rPr>
              <a:t>THE ART OF CHARTS</a:t>
            </a:r>
          </a:p>
        </p:txBody>
      </p:sp>
      <p:grpSp>
        <p:nvGrpSpPr>
          <p:cNvPr id="16" name="Group 16"/>
          <p:cNvGrpSpPr/>
          <p:nvPr/>
        </p:nvGrpSpPr>
        <p:grpSpPr>
          <a:xfrm>
            <a:off x="2648576" y="4042214"/>
            <a:ext cx="715144" cy="715144"/>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id="18" name="TextBox 18"/>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grpSp>
        <p:nvGrpSpPr>
          <p:cNvPr id="19" name="Group 19"/>
          <p:cNvGrpSpPr/>
          <p:nvPr/>
        </p:nvGrpSpPr>
        <p:grpSpPr>
          <a:xfrm>
            <a:off x="2648576" y="4998936"/>
            <a:ext cx="715144" cy="715144"/>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id="21" name="TextBox 21"/>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grpSp>
        <p:nvGrpSpPr>
          <p:cNvPr id="22" name="Group 22"/>
          <p:cNvGrpSpPr/>
          <p:nvPr/>
        </p:nvGrpSpPr>
        <p:grpSpPr>
          <a:xfrm>
            <a:off x="2648576" y="5955659"/>
            <a:ext cx="715144" cy="715144"/>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id="24" name="TextBox 24"/>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grpSp>
        <p:nvGrpSpPr>
          <p:cNvPr id="25" name="Group 25"/>
          <p:cNvGrpSpPr/>
          <p:nvPr/>
        </p:nvGrpSpPr>
        <p:grpSpPr>
          <a:xfrm>
            <a:off x="2648576" y="6912381"/>
            <a:ext cx="715144" cy="715144"/>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id="27" name="TextBox 27"/>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sp>
        <p:nvSpPr>
          <p:cNvPr id="28" name="AutoShape 28"/>
          <p:cNvSpPr/>
          <p:nvPr/>
        </p:nvSpPr>
        <p:spPr>
          <a:xfrm>
            <a:off x="1028700" y="2115192"/>
            <a:ext cx="16230561" cy="47625"/>
          </a:xfrm>
          <a:prstGeom prst="line">
            <a:avLst/>
          </a:prstGeom>
          <a:ln w="47625" cap="flat">
            <a:solidFill>
              <a:srgbClr val="000000"/>
            </a:solidFill>
            <a:prstDash val="solid"/>
            <a:headEnd type="none" w="sm" len="sm"/>
            <a:tailEnd type="none" w="sm" len="sm"/>
          </a:ln>
        </p:spPr>
      </p:sp>
      <p:pic>
        <p:nvPicPr>
          <p:cNvPr id="29" name="Picture 29"/>
          <p:cNvPicPr>
            <a:picLocks noChangeAspect="1"/>
          </p:cNvPicPr>
          <p:nvPr/>
        </p:nvPicPr>
        <p:blipFill>
          <a:blip r:embed="rId2"/>
          <a:srcRect/>
          <a:stretch>
            <a:fillRect/>
          </a:stretch>
        </p:blipFill>
        <p:spPr>
          <a:xfrm>
            <a:off x="10667820" y="2115192"/>
            <a:ext cx="5707702" cy="9356888"/>
          </a:xfrm>
          <a:prstGeom prst="rect">
            <a:avLst/>
          </a:prstGeom>
        </p:spPr>
      </p:pic>
      <p:sp>
        <p:nvSpPr>
          <p:cNvPr id="30" name="TextBox 30"/>
          <p:cNvSpPr txBox="1"/>
          <p:nvPr/>
        </p:nvSpPr>
        <p:spPr>
          <a:xfrm>
            <a:off x="3544959" y="3956489"/>
            <a:ext cx="5462368" cy="708430"/>
          </a:xfrm>
          <a:prstGeom prst="rect">
            <a:avLst/>
          </a:prstGeom>
        </p:spPr>
        <p:txBody>
          <a:bodyPr lIns="0" tIns="0" rIns="0" bIns="0" rtlCol="0" anchor="t">
            <a:spAutoFit/>
          </a:bodyPr>
          <a:lstStyle/>
          <a:p>
            <a:pPr>
              <a:lnSpc>
                <a:spcPts val="5731"/>
              </a:lnSpc>
              <a:spcBef>
                <a:spcPct val="0"/>
              </a:spcBef>
            </a:pPr>
            <a:r>
              <a:rPr lang="en-US" sz="4093" spc="81">
                <a:solidFill>
                  <a:srgbClr val="000000"/>
                </a:solidFill>
                <a:latin typeface="Dumondi Condensed Bold"/>
              </a:rPr>
              <a:t>Love me, Love me NOT</a:t>
            </a:r>
          </a:p>
        </p:txBody>
      </p:sp>
      <p:sp>
        <p:nvSpPr>
          <p:cNvPr id="31" name="TextBox 31"/>
          <p:cNvSpPr txBox="1"/>
          <p:nvPr/>
        </p:nvSpPr>
        <p:spPr>
          <a:xfrm>
            <a:off x="3544959" y="4959430"/>
            <a:ext cx="5462368" cy="708430"/>
          </a:xfrm>
          <a:prstGeom prst="rect">
            <a:avLst/>
          </a:prstGeom>
        </p:spPr>
        <p:txBody>
          <a:bodyPr lIns="0" tIns="0" rIns="0" bIns="0" rtlCol="0" anchor="t">
            <a:spAutoFit/>
          </a:bodyPr>
          <a:lstStyle/>
          <a:p>
            <a:pPr>
              <a:lnSpc>
                <a:spcPts val="5731"/>
              </a:lnSpc>
              <a:spcBef>
                <a:spcPct val="0"/>
              </a:spcBef>
            </a:pPr>
            <a:r>
              <a:rPr lang="en-US" sz="4093" spc="81">
                <a:solidFill>
                  <a:srgbClr val="000000"/>
                </a:solidFill>
                <a:latin typeface="Dumondi Condensed Bold"/>
              </a:rPr>
              <a:t>Clear vs Murky</a:t>
            </a:r>
          </a:p>
        </p:txBody>
      </p:sp>
      <p:sp>
        <p:nvSpPr>
          <p:cNvPr id="32" name="TextBox 32"/>
          <p:cNvSpPr txBox="1"/>
          <p:nvPr/>
        </p:nvSpPr>
        <p:spPr>
          <a:xfrm>
            <a:off x="3544959" y="5916153"/>
            <a:ext cx="2132762" cy="708430"/>
          </a:xfrm>
          <a:prstGeom prst="rect">
            <a:avLst/>
          </a:prstGeom>
        </p:spPr>
        <p:txBody>
          <a:bodyPr lIns="0" tIns="0" rIns="0" bIns="0" rtlCol="0" anchor="t">
            <a:spAutoFit/>
          </a:bodyPr>
          <a:lstStyle/>
          <a:p>
            <a:pPr>
              <a:lnSpc>
                <a:spcPts val="5731"/>
              </a:lnSpc>
              <a:spcBef>
                <a:spcPct val="0"/>
              </a:spcBef>
            </a:pPr>
            <a:r>
              <a:rPr lang="en-US" sz="4093" spc="81">
                <a:solidFill>
                  <a:srgbClr val="000000"/>
                </a:solidFill>
                <a:latin typeface="Dumondi Condensed Bold"/>
              </a:rPr>
              <a:t>Decepticons </a:t>
            </a:r>
          </a:p>
        </p:txBody>
      </p:sp>
      <p:sp>
        <p:nvSpPr>
          <p:cNvPr id="33" name="TextBox 33"/>
          <p:cNvSpPr txBox="1"/>
          <p:nvPr/>
        </p:nvSpPr>
        <p:spPr>
          <a:xfrm>
            <a:off x="3544959" y="6875553"/>
            <a:ext cx="2966084" cy="708430"/>
          </a:xfrm>
          <a:prstGeom prst="rect">
            <a:avLst/>
          </a:prstGeom>
        </p:spPr>
        <p:txBody>
          <a:bodyPr lIns="0" tIns="0" rIns="0" bIns="0" rtlCol="0" anchor="t">
            <a:spAutoFit/>
          </a:bodyPr>
          <a:lstStyle/>
          <a:p>
            <a:pPr>
              <a:lnSpc>
                <a:spcPts val="5731"/>
              </a:lnSpc>
              <a:spcBef>
                <a:spcPct val="0"/>
              </a:spcBef>
            </a:pPr>
            <a:r>
              <a:rPr lang="en-US" sz="4093" spc="81">
                <a:solidFill>
                  <a:srgbClr val="000000"/>
                </a:solidFill>
                <a:latin typeface="Dumondi Condensed Bold"/>
              </a:rPr>
              <a:t>Critiquing Slides</a:t>
            </a:r>
          </a:p>
        </p:txBody>
      </p:sp>
      <p:sp>
        <p:nvSpPr>
          <p:cNvPr id="34" name="TextBox 34"/>
          <p:cNvSpPr txBox="1"/>
          <p:nvPr/>
        </p:nvSpPr>
        <p:spPr>
          <a:xfrm>
            <a:off x="2758127" y="4006607"/>
            <a:ext cx="496042" cy="700632"/>
          </a:xfrm>
          <a:prstGeom prst="rect">
            <a:avLst/>
          </a:prstGeom>
        </p:spPr>
        <p:txBody>
          <a:bodyPr lIns="0" tIns="0" rIns="0" bIns="0" rtlCol="0" anchor="t">
            <a:spAutoFit/>
          </a:bodyPr>
          <a:lstStyle/>
          <a:p>
            <a:pPr algn="ctr">
              <a:lnSpc>
                <a:spcPts val="5731"/>
              </a:lnSpc>
              <a:spcBef>
                <a:spcPct val="0"/>
              </a:spcBef>
            </a:pPr>
            <a:r>
              <a:rPr lang="en-US" sz="4093" spc="81">
                <a:solidFill>
                  <a:srgbClr val="FFFFFF"/>
                </a:solidFill>
                <a:latin typeface="Dumondi Condensed Bold"/>
              </a:rPr>
              <a:t>1</a:t>
            </a:r>
          </a:p>
        </p:txBody>
      </p:sp>
      <p:sp>
        <p:nvSpPr>
          <p:cNvPr id="35" name="TextBox 35"/>
          <p:cNvSpPr txBox="1"/>
          <p:nvPr/>
        </p:nvSpPr>
        <p:spPr>
          <a:xfrm>
            <a:off x="2758127" y="4967228"/>
            <a:ext cx="496042" cy="700632"/>
          </a:xfrm>
          <a:prstGeom prst="rect">
            <a:avLst/>
          </a:prstGeom>
        </p:spPr>
        <p:txBody>
          <a:bodyPr lIns="0" tIns="0" rIns="0" bIns="0" rtlCol="0" anchor="t">
            <a:spAutoFit/>
          </a:bodyPr>
          <a:lstStyle/>
          <a:p>
            <a:pPr algn="ctr">
              <a:lnSpc>
                <a:spcPts val="5731"/>
              </a:lnSpc>
              <a:spcBef>
                <a:spcPct val="0"/>
              </a:spcBef>
            </a:pPr>
            <a:r>
              <a:rPr lang="en-US" sz="4093" spc="81">
                <a:solidFill>
                  <a:srgbClr val="FFFFFF"/>
                </a:solidFill>
                <a:latin typeface="Dumondi Condensed Bold"/>
              </a:rPr>
              <a:t>2</a:t>
            </a:r>
          </a:p>
        </p:txBody>
      </p:sp>
      <p:sp>
        <p:nvSpPr>
          <p:cNvPr id="36" name="TextBox 36"/>
          <p:cNvSpPr txBox="1"/>
          <p:nvPr/>
        </p:nvSpPr>
        <p:spPr>
          <a:xfrm>
            <a:off x="2758127" y="5916153"/>
            <a:ext cx="496042" cy="700632"/>
          </a:xfrm>
          <a:prstGeom prst="rect">
            <a:avLst/>
          </a:prstGeom>
        </p:spPr>
        <p:txBody>
          <a:bodyPr lIns="0" tIns="0" rIns="0" bIns="0" rtlCol="0" anchor="t">
            <a:spAutoFit/>
          </a:bodyPr>
          <a:lstStyle/>
          <a:p>
            <a:pPr algn="ctr">
              <a:lnSpc>
                <a:spcPts val="5731"/>
              </a:lnSpc>
              <a:spcBef>
                <a:spcPct val="0"/>
              </a:spcBef>
            </a:pPr>
            <a:r>
              <a:rPr lang="en-US" sz="4093" spc="81">
                <a:solidFill>
                  <a:srgbClr val="FFFFFF"/>
                </a:solidFill>
                <a:latin typeface="Dumondi Condensed Bold"/>
              </a:rPr>
              <a:t>3</a:t>
            </a:r>
          </a:p>
        </p:txBody>
      </p:sp>
      <p:sp>
        <p:nvSpPr>
          <p:cNvPr id="37" name="TextBox 37"/>
          <p:cNvSpPr txBox="1"/>
          <p:nvPr/>
        </p:nvSpPr>
        <p:spPr>
          <a:xfrm>
            <a:off x="2758127" y="6912673"/>
            <a:ext cx="496042" cy="700632"/>
          </a:xfrm>
          <a:prstGeom prst="rect">
            <a:avLst/>
          </a:prstGeom>
        </p:spPr>
        <p:txBody>
          <a:bodyPr lIns="0" tIns="0" rIns="0" bIns="0" rtlCol="0" anchor="t">
            <a:spAutoFit/>
          </a:bodyPr>
          <a:lstStyle/>
          <a:p>
            <a:pPr algn="ctr">
              <a:lnSpc>
                <a:spcPts val="5731"/>
              </a:lnSpc>
              <a:spcBef>
                <a:spcPct val="0"/>
              </a:spcBef>
            </a:pPr>
            <a:r>
              <a:rPr lang="en-US" sz="4093" spc="81">
                <a:solidFill>
                  <a:srgbClr val="FFFFFF"/>
                </a:solidFill>
                <a:latin typeface="Dumondi Condensed Bold"/>
              </a:rPr>
              <a:t>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021308" y="9706032"/>
            <a:ext cx="979891" cy="979891"/>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106257">
            <a:off x="-1043385" y="-1368934"/>
            <a:ext cx="4144169" cy="4144169"/>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289701" y="6288494"/>
            <a:ext cx="582715" cy="582715"/>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106257">
            <a:off x="3546310" y="467847"/>
            <a:ext cx="802223" cy="802223"/>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4411179" y="7082383"/>
            <a:ext cx="4254759" cy="4254759"/>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189996" y="2606612"/>
            <a:ext cx="12497798" cy="6596466"/>
          </a:xfrm>
          <a:custGeom>
            <a:avLst/>
            <a:gdLst/>
            <a:ahLst/>
            <a:cxnLst/>
            <a:rect l="l" t="t" r="r" b="b"/>
            <a:pathLst>
              <a:path w="12497798" h="6596466">
                <a:moveTo>
                  <a:pt x="0" y="0"/>
                </a:moveTo>
                <a:lnTo>
                  <a:pt x="12497797" y="0"/>
                </a:lnTo>
                <a:lnTo>
                  <a:pt x="12497797" y="6596466"/>
                </a:lnTo>
                <a:lnTo>
                  <a:pt x="0" y="6596466"/>
                </a:lnTo>
                <a:lnTo>
                  <a:pt x="0" y="0"/>
                </a:lnTo>
                <a:close/>
              </a:path>
            </a:pathLst>
          </a:custGeom>
          <a:blipFill>
            <a:blip r:embed="rId2"/>
            <a:stretch>
              <a:fillRect t="-4024"/>
            </a:stretch>
          </a:blipFill>
        </p:spPr>
      </p:sp>
      <p:sp>
        <p:nvSpPr>
          <p:cNvPr id="18" name="TextBox 18"/>
          <p:cNvSpPr txBox="1"/>
          <p:nvPr/>
        </p:nvSpPr>
        <p:spPr>
          <a:xfrm>
            <a:off x="9661446" y="3976752"/>
            <a:ext cx="3588583" cy="511677"/>
          </a:xfrm>
          <a:prstGeom prst="rect">
            <a:avLst/>
          </a:prstGeom>
        </p:spPr>
        <p:txBody>
          <a:bodyPr lIns="0" tIns="0" rIns="0" bIns="0" rtlCol="0" anchor="t">
            <a:spAutoFit/>
          </a:bodyPr>
          <a:lstStyle/>
          <a:p>
            <a:pPr algn="ctr">
              <a:lnSpc>
                <a:spcPts val="4134"/>
              </a:lnSpc>
              <a:spcBef>
                <a:spcPct val="0"/>
              </a:spcBef>
            </a:pPr>
            <a:r>
              <a:rPr lang="en-US" sz="2953">
                <a:solidFill>
                  <a:srgbClr val="000000"/>
                </a:solidFill>
                <a:latin typeface="Asap Condensed Bold"/>
              </a:rPr>
              <a:t>Chart I Like </a:t>
            </a:r>
          </a:p>
        </p:txBody>
      </p:sp>
      <p:sp>
        <p:nvSpPr>
          <p:cNvPr id="19" name="TextBox 19"/>
          <p:cNvSpPr txBox="1"/>
          <p:nvPr/>
        </p:nvSpPr>
        <p:spPr>
          <a:xfrm>
            <a:off x="3743039" y="4199253"/>
            <a:ext cx="3588583" cy="511677"/>
          </a:xfrm>
          <a:prstGeom prst="rect">
            <a:avLst/>
          </a:prstGeom>
        </p:spPr>
        <p:txBody>
          <a:bodyPr lIns="0" tIns="0" rIns="0" bIns="0" rtlCol="0" anchor="t">
            <a:spAutoFit/>
          </a:bodyPr>
          <a:lstStyle/>
          <a:p>
            <a:pPr algn="ctr">
              <a:lnSpc>
                <a:spcPts val="4134"/>
              </a:lnSpc>
              <a:spcBef>
                <a:spcPct val="0"/>
              </a:spcBef>
            </a:pPr>
            <a:r>
              <a:rPr lang="en-US" sz="2953">
                <a:solidFill>
                  <a:srgbClr val="000000"/>
                </a:solidFill>
                <a:latin typeface="Asap Condensed Bold"/>
              </a:rPr>
              <a:t>Chart I do NOT Like</a:t>
            </a:r>
          </a:p>
        </p:txBody>
      </p:sp>
      <p:sp>
        <p:nvSpPr>
          <p:cNvPr id="20" name="TextBox 20"/>
          <p:cNvSpPr txBox="1"/>
          <p:nvPr/>
        </p:nvSpPr>
        <p:spPr>
          <a:xfrm>
            <a:off x="5321692" y="-74358"/>
            <a:ext cx="8679508" cy="2680969"/>
          </a:xfrm>
          <a:prstGeom prst="rect">
            <a:avLst/>
          </a:prstGeom>
        </p:spPr>
        <p:txBody>
          <a:bodyPr lIns="0" tIns="0" rIns="0" bIns="0" rtlCol="0" anchor="t">
            <a:spAutoFit/>
          </a:bodyPr>
          <a:lstStyle/>
          <a:p>
            <a:pPr algn="ctr">
              <a:lnSpc>
                <a:spcPts val="10780"/>
              </a:lnSpc>
            </a:pPr>
            <a:r>
              <a:rPr lang="en-US" sz="7700">
                <a:solidFill>
                  <a:srgbClr val="000000"/>
                </a:solidFill>
                <a:latin typeface="Asap Condensed Bold"/>
              </a:rPr>
              <a:t>CHARTS</a:t>
            </a:r>
          </a:p>
          <a:p>
            <a:pPr algn="ctr">
              <a:lnSpc>
                <a:spcPts val="10780"/>
              </a:lnSpc>
              <a:spcBef>
                <a:spcPct val="0"/>
              </a:spcBef>
            </a:pPr>
            <a:r>
              <a:rPr lang="en-US" sz="7700">
                <a:solidFill>
                  <a:srgbClr val="000000"/>
                </a:solidFill>
                <a:latin typeface="Asap Condensed Bold"/>
              </a:rPr>
              <a:t>LOVE ME, LOVE ME NOT</a:t>
            </a:r>
          </a:p>
        </p:txBody>
      </p:sp>
      <p:sp>
        <p:nvSpPr>
          <p:cNvPr id="21" name="TextBox 21"/>
          <p:cNvSpPr txBox="1"/>
          <p:nvPr/>
        </p:nvSpPr>
        <p:spPr>
          <a:xfrm>
            <a:off x="2082184" y="9162138"/>
            <a:ext cx="11798573" cy="666115"/>
          </a:xfrm>
          <a:prstGeom prst="rect">
            <a:avLst/>
          </a:prstGeom>
        </p:spPr>
        <p:txBody>
          <a:bodyPr lIns="0" tIns="0" rIns="0" bIns="0" rtlCol="0" anchor="t">
            <a:spAutoFit/>
          </a:bodyPr>
          <a:lstStyle/>
          <a:p>
            <a:pPr algn="ctr">
              <a:lnSpc>
                <a:spcPts val="2659"/>
              </a:lnSpc>
            </a:pPr>
            <a:r>
              <a:rPr lang="en-US" sz="1899">
                <a:solidFill>
                  <a:srgbClr val="000000"/>
                </a:solidFill>
                <a:latin typeface="29LT Adir SemiBold"/>
              </a:rPr>
              <a:t>For optimal readability, avoid using vertical text to label your bars in a bar chart. The horizontal nature of the bars allows for easy reading, </a:t>
            </a:r>
          </a:p>
          <a:p>
            <a:pPr algn="ctr">
              <a:lnSpc>
                <a:spcPts val="2659"/>
              </a:lnSpc>
              <a:spcBef>
                <a:spcPct val="0"/>
              </a:spcBef>
            </a:pPr>
            <a:r>
              <a:rPr lang="en-US" sz="1899">
                <a:solidFill>
                  <a:srgbClr val="000000"/>
                </a:solidFill>
                <a:latin typeface="29LT Adir SemiBold"/>
              </a:rPr>
              <a:t>so it's best to keep the labels horizontal as well.</a:t>
            </a:r>
          </a:p>
        </p:txBody>
      </p:sp>
      <p:sp>
        <p:nvSpPr>
          <p:cNvPr id="22" name="TextBox 22"/>
          <p:cNvSpPr txBox="1"/>
          <p:nvPr/>
        </p:nvSpPr>
        <p:spPr>
          <a:xfrm>
            <a:off x="-321535" y="10087393"/>
            <a:ext cx="5858865" cy="198119"/>
          </a:xfrm>
          <a:prstGeom prst="rect">
            <a:avLst/>
          </a:prstGeom>
        </p:spPr>
        <p:txBody>
          <a:bodyPr lIns="0" tIns="0" rIns="0" bIns="0" rtlCol="0" anchor="t">
            <a:spAutoFit/>
          </a:bodyPr>
          <a:lstStyle/>
          <a:p>
            <a:pPr algn="ctr">
              <a:lnSpc>
                <a:spcPts val="1680"/>
              </a:lnSpc>
            </a:pPr>
            <a:r>
              <a:rPr lang="en-US" sz="1200">
                <a:solidFill>
                  <a:srgbClr val="000000"/>
                </a:solidFill>
                <a:latin typeface="Canva Sans"/>
              </a:rPr>
              <a:t>SOURCE:   https://infogram.com/blog/do-this-not-that-bar-charts/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508508" y="538754"/>
            <a:ext cx="979891" cy="979891"/>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106257">
            <a:off x="15416314" y="2979880"/>
            <a:ext cx="4144169" cy="4144169"/>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08563" y="4144945"/>
            <a:ext cx="582715" cy="582715"/>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106257">
            <a:off x="16107396" y="7569293"/>
            <a:ext cx="802223" cy="830025"/>
            <a:chOff x="0" y="0"/>
            <a:chExt cx="812800" cy="840969"/>
          </a:xfrm>
        </p:grpSpPr>
        <p:sp>
          <p:nvSpPr>
            <p:cNvPr id="12" name="Freeform 12"/>
            <p:cNvSpPr/>
            <p:nvPr/>
          </p:nvSpPr>
          <p:spPr>
            <a:xfrm>
              <a:off x="-12208" y="0"/>
              <a:ext cx="837216" cy="840969"/>
            </a:xfrm>
            <a:custGeom>
              <a:avLst/>
              <a:gdLst/>
              <a:ahLst/>
              <a:cxnLst/>
              <a:rect l="l" t="t" r="r" b="b"/>
              <a:pathLst>
                <a:path w="837216" h="840969">
                  <a:moveTo>
                    <a:pt x="418608" y="0"/>
                  </a:moveTo>
                  <a:cubicBezTo>
                    <a:pt x="650101" y="1035"/>
                    <a:pt x="837216" y="188989"/>
                    <a:pt x="837216" y="420484"/>
                  </a:cubicBezTo>
                  <a:cubicBezTo>
                    <a:pt x="837216" y="651980"/>
                    <a:pt x="650101" y="839933"/>
                    <a:pt x="418608" y="840969"/>
                  </a:cubicBezTo>
                  <a:cubicBezTo>
                    <a:pt x="187115" y="839933"/>
                    <a:pt x="0" y="651980"/>
                    <a:pt x="0" y="420484"/>
                  </a:cubicBezTo>
                  <a:cubicBezTo>
                    <a:pt x="0" y="188989"/>
                    <a:pt x="187115" y="1035"/>
                    <a:pt x="418608" y="0"/>
                  </a:cubicBezTo>
                  <a:close/>
                </a:path>
              </a:pathLst>
            </a:custGeom>
            <a:solidFill>
              <a:srgbClr val="F5C853"/>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527459" y="-883754"/>
            <a:ext cx="4254759" cy="4254759"/>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3685107" y="2034322"/>
            <a:ext cx="11936686" cy="7223978"/>
          </a:xfrm>
          <a:custGeom>
            <a:avLst/>
            <a:gdLst/>
            <a:ahLst/>
            <a:cxnLst/>
            <a:rect l="l" t="t" r="r" b="b"/>
            <a:pathLst>
              <a:path w="11936686" h="7223978">
                <a:moveTo>
                  <a:pt x="0" y="0"/>
                </a:moveTo>
                <a:lnTo>
                  <a:pt x="11936686" y="0"/>
                </a:lnTo>
                <a:lnTo>
                  <a:pt x="11936686" y="7223978"/>
                </a:lnTo>
                <a:lnTo>
                  <a:pt x="0" y="7223978"/>
                </a:lnTo>
                <a:lnTo>
                  <a:pt x="0" y="0"/>
                </a:lnTo>
                <a:close/>
              </a:path>
            </a:pathLst>
          </a:custGeom>
          <a:blipFill>
            <a:blip r:embed="rId2"/>
            <a:stretch>
              <a:fillRect/>
            </a:stretch>
          </a:blipFill>
        </p:spPr>
      </p:sp>
      <p:sp>
        <p:nvSpPr>
          <p:cNvPr id="18" name="TextBox 18"/>
          <p:cNvSpPr txBox="1"/>
          <p:nvPr/>
        </p:nvSpPr>
        <p:spPr>
          <a:xfrm>
            <a:off x="10550036" y="2317436"/>
            <a:ext cx="3588583" cy="511677"/>
          </a:xfrm>
          <a:prstGeom prst="rect">
            <a:avLst/>
          </a:prstGeom>
        </p:spPr>
        <p:txBody>
          <a:bodyPr lIns="0" tIns="0" rIns="0" bIns="0" rtlCol="0" anchor="t">
            <a:spAutoFit/>
          </a:bodyPr>
          <a:lstStyle/>
          <a:p>
            <a:pPr algn="ctr">
              <a:lnSpc>
                <a:spcPts val="4134"/>
              </a:lnSpc>
              <a:spcBef>
                <a:spcPct val="0"/>
              </a:spcBef>
            </a:pPr>
            <a:r>
              <a:rPr lang="en-US" sz="2953">
                <a:solidFill>
                  <a:srgbClr val="000000"/>
                </a:solidFill>
                <a:latin typeface="Asap Condensed Bold"/>
              </a:rPr>
              <a:t>Clear</a:t>
            </a:r>
          </a:p>
        </p:txBody>
      </p:sp>
      <p:sp>
        <p:nvSpPr>
          <p:cNvPr id="19" name="TextBox 19"/>
          <p:cNvSpPr txBox="1"/>
          <p:nvPr/>
        </p:nvSpPr>
        <p:spPr>
          <a:xfrm>
            <a:off x="5108092" y="2317436"/>
            <a:ext cx="3588583" cy="511677"/>
          </a:xfrm>
          <a:prstGeom prst="rect">
            <a:avLst/>
          </a:prstGeom>
        </p:spPr>
        <p:txBody>
          <a:bodyPr lIns="0" tIns="0" rIns="0" bIns="0" rtlCol="0" anchor="t">
            <a:spAutoFit/>
          </a:bodyPr>
          <a:lstStyle/>
          <a:p>
            <a:pPr algn="ctr">
              <a:lnSpc>
                <a:spcPts val="4134"/>
              </a:lnSpc>
              <a:spcBef>
                <a:spcPct val="0"/>
              </a:spcBef>
            </a:pPr>
            <a:r>
              <a:rPr lang="en-US" sz="2953">
                <a:solidFill>
                  <a:srgbClr val="000000"/>
                </a:solidFill>
                <a:latin typeface="Asap Condensed Bold"/>
              </a:rPr>
              <a:t>Murky</a:t>
            </a:r>
          </a:p>
        </p:txBody>
      </p:sp>
      <p:sp>
        <p:nvSpPr>
          <p:cNvPr id="20" name="TextBox 20"/>
          <p:cNvSpPr txBox="1"/>
          <p:nvPr/>
        </p:nvSpPr>
        <p:spPr>
          <a:xfrm>
            <a:off x="4148971" y="588150"/>
            <a:ext cx="10603975" cy="1318894"/>
          </a:xfrm>
          <a:prstGeom prst="rect">
            <a:avLst/>
          </a:prstGeom>
        </p:spPr>
        <p:txBody>
          <a:bodyPr lIns="0" tIns="0" rIns="0" bIns="0" rtlCol="0" anchor="t">
            <a:spAutoFit/>
          </a:bodyPr>
          <a:lstStyle/>
          <a:p>
            <a:pPr algn="ctr">
              <a:lnSpc>
                <a:spcPts val="10780"/>
              </a:lnSpc>
              <a:spcBef>
                <a:spcPct val="0"/>
              </a:spcBef>
            </a:pPr>
            <a:r>
              <a:rPr lang="en-US" sz="7700">
                <a:solidFill>
                  <a:srgbClr val="000000"/>
                </a:solidFill>
                <a:latin typeface="Asap Condensed Bold"/>
              </a:rPr>
              <a:t>CHARTS - CLEAR VS MURKY</a:t>
            </a:r>
          </a:p>
        </p:txBody>
      </p:sp>
      <p:sp>
        <p:nvSpPr>
          <p:cNvPr id="21" name="TextBox 21"/>
          <p:cNvSpPr txBox="1"/>
          <p:nvPr/>
        </p:nvSpPr>
        <p:spPr>
          <a:xfrm>
            <a:off x="1162530" y="8899917"/>
            <a:ext cx="15962941" cy="999490"/>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29LT Adir SemiBold"/>
              </a:rPr>
              <a:t>Avoid overwhelming your viewer by refraining from including excessive information in text form within your chart. Be selective in the text you choose to incorporate, focusing on key elements. Give your chart a concise and memorable title that captures its essence. If you're visualizing data obtained from a source other than your own, consider including a small, unobtrusive attribution to acknowledge the source without distracting from the main content.</a:t>
            </a:r>
          </a:p>
        </p:txBody>
      </p:sp>
      <p:sp>
        <p:nvSpPr>
          <p:cNvPr id="22" name="TextBox 22"/>
          <p:cNvSpPr txBox="1"/>
          <p:nvPr/>
        </p:nvSpPr>
        <p:spPr>
          <a:xfrm>
            <a:off x="-321535" y="10087393"/>
            <a:ext cx="7437518" cy="198119"/>
          </a:xfrm>
          <a:prstGeom prst="rect">
            <a:avLst/>
          </a:prstGeom>
        </p:spPr>
        <p:txBody>
          <a:bodyPr lIns="0" tIns="0" rIns="0" bIns="0" rtlCol="0" anchor="t">
            <a:spAutoFit/>
          </a:bodyPr>
          <a:lstStyle/>
          <a:p>
            <a:pPr algn="ctr">
              <a:lnSpc>
                <a:spcPts val="1680"/>
              </a:lnSpc>
            </a:pPr>
            <a:r>
              <a:rPr lang="en-US" sz="1200">
                <a:solidFill>
                  <a:srgbClr val="000000"/>
                </a:solidFill>
                <a:latin typeface="Canva Sans"/>
              </a:rPr>
              <a:t>https://infogram.com/blog/do-this-not-that-data-visualization-before-and-after-examples/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508508" y="538754"/>
            <a:ext cx="979891" cy="979891"/>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106257">
            <a:off x="15416314" y="2979880"/>
            <a:ext cx="4144169" cy="4144169"/>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08563" y="4144945"/>
            <a:ext cx="582715" cy="582715"/>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106257">
            <a:off x="16107396" y="7569293"/>
            <a:ext cx="802223" cy="830025"/>
            <a:chOff x="0" y="0"/>
            <a:chExt cx="812800" cy="840969"/>
          </a:xfrm>
        </p:grpSpPr>
        <p:sp>
          <p:nvSpPr>
            <p:cNvPr id="12" name="Freeform 12"/>
            <p:cNvSpPr/>
            <p:nvPr/>
          </p:nvSpPr>
          <p:spPr>
            <a:xfrm>
              <a:off x="-12208" y="0"/>
              <a:ext cx="837216" cy="840969"/>
            </a:xfrm>
            <a:custGeom>
              <a:avLst/>
              <a:gdLst/>
              <a:ahLst/>
              <a:cxnLst/>
              <a:rect l="l" t="t" r="r" b="b"/>
              <a:pathLst>
                <a:path w="837216" h="840969">
                  <a:moveTo>
                    <a:pt x="418608" y="0"/>
                  </a:moveTo>
                  <a:cubicBezTo>
                    <a:pt x="650101" y="1035"/>
                    <a:pt x="837216" y="188989"/>
                    <a:pt x="837216" y="420484"/>
                  </a:cubicBezTo>
                  <a:cubicBezTo>
                    <a:pt x="837216" y="651980"/>
                    <a:pt x="650101" y="839933"/>
                    <a:pt x="418608" y="840969"/>
                  </a:cubicBezTo>
                  <a:cubicBezTo>
                    <a:pt x="187115" y="839933"/>
                    <a:pt x="0" y="651980"/>
                    <a:pt x="0" y="420484"/>
                  </a:cubicBezTo>
                  <a:cubicBezTo>
                    <a:pt x="0" y="188989"/>
                    <a:pt x="187115" y="1035"/>
                    <a:pt x="418608" y="0"/>
                  </a:cubicBezTo>
                  <a:close/>
                </a:path>
              </a:pathLst>
            </a:custGeom>
            <a:solidFill>
              <a:srgbClr val="F5C853"/>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527459" y="-883754"/>
            <a:ext cx="4254759" cy="4254759"/>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4177173" y="1518646"/>
            <a:ext cx="8956038" cy="7428897"/>
          </a:xfrm>
          <a:custGeom>
            <a:avLst/>
            <a:gdLst/>
            <a:ahLst/>
            <a:cxnLst/>
            <a:rect l="l" t="t" r="r" b="b"/>
            <a:pathLst>
              <a:path w="8956038" h="7428897">
                <a:moveTo>
                  <a:pt x="0" y="0"/>
                </a:moveTo>
                <a:lnTo>
                  <a:pt x="8956038" y="0"/>
                </a:lnTo>
                <a:lnTo>
                  <a:pt x="8956038" y="7428896"/>
                </a:lnTo>
                <a:lnTo>
                  <a:pt x="0" y="7428896"/>
                </a:lnTo>
                <a:lnTo>
                  <a:pt x="0" y="0"/>
                </a:lnTo>
                <a:close/>
              </a:path>
            </a:pathLst>
          </a:custGeom>
          <a:blipFill>
            <a:blip r:embed="rId2"/>
            <a:stretch>
              <a:fillRect t="-6699" b="-6699"/>
            </a:stretch>
          </a:blipFill>
        </p:spPr>
      </p:sp>
      <p:sp>
        <p:nvSpPr>
          <p:cNvPr id="18" name="Freeform 18"/>
          <p:cNvSpPr/>
          <p:nvPr/>
        </p:nvSpPr>
        <p:spPr>
          <a:xfrm>
            <a:off x="308563" y="519032"/>
            <a:ext cx="1296488" cy="1449186"/>
          </a:xfrm>
          <a:custGeom>
            <a:avLst/>
            <a:gdLst/>
            <a:ahLst/>
            <a:cxnLst/>
            <a:rect l="l" t="t" r="r" b="b"/>
            <a:pathLst>
              <a:path w="1296488" h="1449186">
                <a:moveTo>
                  <a:pt x="0" y="0"/>
                </a:moveTo>
                <a:lnTo>
                  <a:pt x="1296489" y="0"/>
                </a:lnTo>
                <a:lnTo>
                  <a:pt x="1296489" y="1449186"/>
                </a:lnTo>
                <a:lnTo>
                  <a:pt x="0" y="1449186"/>
                </a:lnTo>
                <a:lnTo>
                  <a:pt x="0" y="0"/>
                </a:lnTo>
                <a:close/>
              </a:path>
            </a:pathLst>
          </a:custGeom>
          <a:blipFill>
            <a:blip r:embed="rId3">
              <a:alphaModFix amt="34000"/>
            </a:blip>
            <a:stretch>
              <a:fillRect/>
            </a:stretch>
          </a:blipFill>
        </p:spPr>
      </p:sp>
      <p:sp>
        <p:nvSpPr>
          <p:cNvPr id="19" name="TextBox 19"/>
          <p:cNvSpPr txBox="1"/>
          <p:nvPr/>
        </p:nvSpPr>
        <p:spPr>
          <a:xfrm>
            <a:off x="2850692" y="405404"/>
            <a:ext cx="13181661" cy="1087752"/>
          </a:xfrm>
          <a:prstGeom prst="rect">
            <a:avLst/>
          </a:prstGeom>
        </p:spPr>
        <p:txBody>
          <a:bodyPr lIns="0" tIns="0" rIns="0" bIns="0" rtlCol="0" anchor="t">
            <a:spAutoFit/>
          </a:bodyPr>
          <a:lstStyle/>
          <a:p>
            <a:pPr algn="ctr">
              <a:lnSpc>
                <a:spcPts val="8820"/>
              </a:lnSpc>
              <a:spcBef>
                <a:spcPct val="0"/>
              </a:spcBef>
            </a:pPr>
            <a:r>
              <a:rPr lang="en-US" sz="6300">
                <a:solidFill>
                  <a:srgbClr val="000000"/>
                </a:solidFill>
                <a:latin typeface="Asap Condensed Bold"/>
              </a:rPr>
              <a:t>DECEPTICONS - CHARTS THAT DECEIVE </a:t>
            </a:r>
          </a:p>
        </p:txBody>
      </p:sp>
      <p:sp>
        <p:nvSpPr>
          <p:cNvPr id="20" name="TextBox 20"/>
          <p:cNvSpPr txBox="1"/>
          <p:nvPr/>
        </p:nvSpPr>
        <p:spPr>
          <a:xfrm>
            <a:off x="0" y="8899917"/>
            <a:ext cx="18288000" cy="999490"/>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29LT Adir SemiBold"/>
              </a:rPr>
              <a:t>The dual-axis chart presented to the U.S. Congress in September 2015 is often regarded as one of the most deceptive charts. Its issue lies in the absence of a clear y-axis, resulting in arbitrary placement of the lines. Moreover, the scaling of the cancer screening line in millions and the abortion line in hundreds of thousands creates a misleading impression of a sharp increase in abortions and a drastic decline in cancer screenings, which does not reflect the actual situation.</a:t>
            </a:r>
          </a:p>
        </p:txBody>
      </p:sp>
      <p:sp>
        <p:nvSpPr>
          <p:cNvPr id="21" name="TextBox 21"/>
          <p:cNvSpPr txBox="1"/>
          <p:nvPr/>
        </p:nvSpPr>
        <p:spPr>
          <a:xfrm>
            <a:off x="-321535" y="10087393"/>
            <a:ext cx="7437518" cy="198119"/>
          </a:xfrm>
          <a:prstGeom prst="rect">
            <a:avLst/>
          </a:prstGeom>
        </p:spPr>
        <p:txBody>
          <a:bodyPr lIns="0" tIns="0" rIns="0" bIns="0" rtlCol="0" anchor="t">
            <a:spAutoFit/>
          </a:bodyPr>
          <a:lstStyle/>
          <a:p>
            <a:pPr algn="ctr">
              <a:lnSpc>
                <a:spcPts val="1680"/>
              </a:lnSpc>
            </a:pPr>
            <a:r>
              <a:rPr lang="en-US" sz="1200" u="sng">
                <a:solidFill>
                  <a:srgbClr val="000000"/>
                </a:solidFill>
                <a:latin typeface="Canva Sans"/>
                <a:hlinkClick r:id="rId4" tooltip="https://infogram.com/blog/4-common-missteps-that-lead-to-deceptive-data-visualizations/"/>
              </a:rPr>
              <a:t>https://infogram.com/blog/do-this-not-that-data-visualization-before-and-after-examples/</a:t>
            </a:r>
          </a:p>
        </p:txBody>
      </p:sp>
      <p:sp>
        <p:nvSpPr>
          <p:cNvPr id="22" name="Freeform 22"/>
          <p:cNvSpPr/>
          <p:nvPr/>
        </p:nvSpPr>
        <p:spPr>
          <a:xfrm>
            <a:off x="16840155" y="4508501"/>
            <a:ext cx="1296488" cy="1449186"/>
          </a:xfrm>
          <a:custGeom>
            <a:avLst/>
            <a:gdLst/>
            <a:ahLst/>
            <a:cxnLst/>
            <a:rect l="l" t="t" r="r" b="b"/>
            <a:pathLst>
              <a:path w="1296488" h="1449186">
                <a:moveTo>
                  <a:pt x="0" y="0"/>
                </a:moveTo>
                <a:lnTo>
                  <a:pt x="1296488" y="0"/>
                </a:lnTo>
                <a:lnTo>
                  <a:pt x="1296488" y="1449186"/>
                </a:lnTo>
                <a:lnTo>
                  <a:pt x="0" y="1449186"/>
                </a:lnTo>
                <a:lnTo>
                  <a:pt x="0" y="0"/>
                </a:lnTo>
                <a:close/>
              </a:path>
            </a:pathLst>
          </a:custGeom>
          <a:blipFill>
            <a:blip r:embed="rId3">
              <a:alphaModFix amt="42000"/>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2077" y="-288818"/>
            <a:ext cx="3117931" cy="3117931"/>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814509" y="1028700"/>
            <a:ext cx="582715" cy="582715"/>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5724497" y="-426432"/>
            <a:ext cx="5176083" cy="5176083"/>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7132927" y="5303765"/>
            <a:ext cx="582715" cy="582715"/>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308563" y="519032"/>
            <a:ext cx="1296488" cy="1449186"/>
          </a:xfrm>
          <a:custGeom>
            <a:avLst/>
            <a:gdLst/>
            <a:ahLst/>
            <a:cxnLst/>
            <a:rect l="l" t="t" r="r" b="b"/>
            <a:pathLst>
              <a:path w="1296488" h="1449186">
                <a:moveTo>
                  <a:pt x="0" y="0"/>
                </a:moveTo>
                <a:lnTo>
                  <a:pt x="1296489" y="0"/>
                </a:lnTo>
                <a:lnTo>
                  <a:pt x="1296489" y="1449186"/>
                </a:lnTo>
                <a:lnTo>
                  <a:pt x="0" y="1449186"/>
                </a:lnTo>
                <a:lnTo>
                  <a:pt x="0" y="0"/>
                </a:lnTo>
                <a:close/>
              </a:path>
            </a:pathLst>
          </a:custGeom>
          <a:blipFill>
            <a:blip r:embed="rId2">
              <a:alphaModFix amt="34000"/>
            </a:blip>
            <a:stretch>
              <a:fillRect/>
            </a:stretch>
          </a:blipFill>
        </p:spPr>
      </p:sp>
      <p:sp>
        <p:nvSpPr>
          <p:cNvPr id="15" name="Freeform 15"/>
          <p:cNvSpPr/>
          <p:nvPr/>
        </p:nvSpPr>
        <p:spPr>
          <a:xfrm>
            <a:off x="16676585" y="1858912"/>
            <a:ext cx="1495398" cy="1495398"/>
          </a:xfrm>
          <a:custGeom>
            <a:avLst/>
            <a:gdLst/>
            <a:ahLst/>
            <a:cxnLst/>
            <a:rect l="l" t="t" r="r" b="b"/>
            <a:pathLst>
              <a:path w="1495398" h="1495398">
                <a:moveTo>
                  <a:pt x="0" y="0"/>
                </a:moveTo>
                <a:lnTo>
                  <a:pt x="1495399" y="0"/>
                </a:lnTo>
                <a:lnTo>
                  <a:pt x="1495399" y="1495399"/>
                </a:lnTo>
                <a:lnTo>
                  <a:pt x="0" y="1495399"/>
                </a:lnTo>
                <a:lnTo>
                  <a:pt x="0" y="0"/>
                </a:lnTo>
                <a:close/>
              </a:path>
            </a:pathLst>
          </a:custGeom>
          <a:blipFill>
            <a:blip r:embed="rId3"/>
            <a:stretch>
              <a:fillRect/>
            </a:stretch>
          </a:blipFill>
        </p:spPr>
      </p:sp>
      <p:sp>
        <p:nvSpPr>
          <p:cNvPr id="16" name="Freeform 16"/>
          <p:cNvSpPr/>
          <p:nvPr/>
        </p:nvSpPr>
        <p:spPr>
          <a:xfrm>
            <a:off x="2225489" y="2081413"/>
            <a:ext cx="5695284" cy="4724151"/>
          </a:xfrm>
          <a:custGeom>
            <a:avLst/>
            <a:gdLst/>
            <a:ahLst/>
            <a:cxnLst/>
            <a:rect l="l" t="t" r="r" b="b"/>
            <a:pathLst>
              <a:path w="5695284" h="4724151">
                <a:moveTo>
                  <a:pt x="0" y="0"/>
                </a:moveTo>
                <a:lnTo>
                  <a:pt x="5695284" y="0"/>
                </a:lnTo>
                <a:lnTo>
                  <a:pt x="5695284" y="4724151"/>
                </a:lnTo>
                <a:lnTo>
                  <a:pt x="0" y="4724151"/>
                </a:lnTo>
                <a:lnTo>
                  <a:pt x="0" y="0"/>
                </a:lnTo>
                <a:close/>
              </a:path>
            </a:pathLst>
          </a:custGeom>
          <a:blipFill>
            <a:blip r:embed="rId4"/>
            <a:stretch>
              <a:fillRect t="-6699" b="-6699"/>
            </a:stretch>
          </a:blipFill>
        </p:spPr>
      </p:sp>
      <p:sp>
        <p:nvSpPr>
          <p:cNvPr id="17" name="Freeform 17"/>
          <p:cNvSpPr/>
          <p:nvPr/>
        </p:nvSpPr>
        <p:spPr>
          <a:xfrm>
            <a:off x="9445591" y="2208935"/>
            <a:ext cx="5833924" cy="4469107"/>
          </a:xfrm>
          <a:custGeom>
            <a:avLst/>
            <a:gdLst/>
            <a:ahLst/>
            <a:cxnLst/>
            <a:rect l="l" t="t" r="r" b="b"/>
            <a:pathLst>
              <a:path w="5833924" h="4469107">
                <a:moveTo>
                  <a:pt x="0" y="0"/>
                </a:moveTo>
                <a:lnTo>
                  <a:pt x="5833925" y="0"/>
                </a:lnTo>
                <a:lnTo>
                  <a:pt x="5833925" y="4469107"/>
                </a:lnTo>
                <a:lnTo>
                  <a:pt x="0" y="4469107"/>
                </a:lnTo>
                <a:lnTo>
                  <a:pt x="0" y="0"/>
                </a:lnTo>
                <a:close/>
              </a:path>
            </a:pathLst>
          </a:custGeom>
          <a:blipFill>
            <a:blip r:embed="rId5"/>
            <a:stretch>
              <a:fillRect l="-50577" t="-59838" r="-98039" b="-50978"/>
            </a:stretch>
          </a:blipFill>
        </p:spPr>
      </p:sp>
      <p:sp>
        <p:nvSpPr>
          <p:cNvPr id="18" name="TextBox 18"/>
          <p:cNvSpPr txBox="1"/>
          <p:nvPr/>
        </p:nvSpPr>
        <p:spPr>
          <a:xfrm>
            <a:off x="10568262" y="1649933"/>
            <a:ext cx="3588583" cy="511677"/>
          </a:xfrm>
          <a:prstGeom prst="rect">
            <a:avLst/>
          </a:prstGeom>
        </p:spPr>
        <p:txBody>
          <a:bodyPr lIns="0" tIns="0" rIns="0" bIns="0" rtlCol="0" anchor="t">
            <a:spAutoFit/>
          </a:bodyPr>
          <a:lstStyle/>
          <a:p>
            <a:pPr algn="ctr">
              <a:lnSpc>
                <a:spcPts val="4134"/>
              </a:lnSpc>
              <a:spcBef>
                <a:spcPct val="0"/>
              </a:spcBef>
            </a:pPr>
            <a:r>
              <a:rPr lang="en-US" sz="2953">
                <a:solidFill>
                  <a:srgbClr val="000000"/>
                </a:solidFill>
                <a:latin typeface="Asap Condensed Bold"/>
              </a:rPr>
              <a:t>After</a:t>
            </a:r>
          </a:p>
        </p:txBody>
      </p:sp>
      <p:sp>
        <p:nvSpPr>
          <p:cNvPr id="19" name="TextBox 19"/>
          <p:cNvSpPr txBox="1"/>
          <p:nvPr/>
        </p:nvSpPr>
        <p:spPr>
          <a:xfrm>
            <a:off x="3105867" y="1569736"/>
            <a:ext cx="3588583" cy="511677"/>
          </a:xfrm>
          <a:prstGeom prst="rect">
            <a:avLst/>
          </a:prstGeom>
        </p:spPr>
        <p:txBody>
          <a:bodyPr lIns="0" tIns="0" rIns="0" bIns="0" rtlCol="0" anchor="t">
            <a:spAutoFit/>
          </a:bodyPr>
          <a:lstStyle/>
          <a:p>
            <a:pPr algn="ctr">
              <a:lnSpc>
                <a:spcPts val="4134"/>
              </a:lnSpc>
              <a:spcBef>
                <a:spcPct val="0"/>
              </a:spcBef>
            </a:pPr>
            <a:r>
              <a:rPr lang="en-US" sz="2953">
                <a:solidFill>
                  <a:srgbClr val="000000"/>
                </a:solidFill>
                <a:latin typeface="Asap Condensed Bold"/>
              </a:rPr>
              <a:t>Before</a:t>
            </a:r>
          </a:p>
        </p:txBody>
      </p:sp>
      <p:sp>
        <p:nvSpPr>
          <p:cNvPr id="20" name="TextBox 20"/>
          <p:cNvSpPr txBox="1"/>
          <p:nvPr/>
        </p:nvSpPr>
        <p:spPr>
          <a:xfrm>
            <a:off x="4143604" y="1163"/>
            <a:ext cx="10603975" cy="1318894"/>
          </a:xfrm>
          <a:prstGeom prst="rect">
            <a:avLst/>
          </a:prstGeom>
        </p:spPr>
        <p:txBody>
          <a:bodyPr lIns="0" tIns="0" rIns="0" bIns="0" rtlCol="0" anchor="t">
            <a:spAutoFit/>
          </a:bodyPr>
          <a:lstStyle/>
          <a:p>
            <a:pPr algn="ctr">
              <a:lnSpc>
                <a:spcPts val="10780"/>
              </a:lnSpc>
              <a:spcBef>
                <a:spcPct val="0"/>
              </a:spcBef>
            </a:pPr>
            <a:r>
              <a:rPr lang="en-US" sz="7700">
                <a:solidFill>
                  <a:srgbClr val="000000"/>
                </a:solidFill>
                <a:latin typeface="Asap Condensed Bold"/>
              </a:rPr>
              <a:t>CRITIQUING CHARTS</a:t>
            </a:r>
          </a:p>
        </p:txBody>
      </p:sp>
      <p:sp>
        <p:nvSpPr>
          <p:cNvPr id="21" name="TextBox 21"/>
          <p:cNvSpPr txBox="1"/>
          <p:nvPr/>
        </p:nvSpPr>
        <p:spPr>
          <a:xfrm>
            <a:off x="1605052" y="7072264"/>
            <a:ext cx="6315721" cy="2666365"/>
          </a:xfrm>
          <a:prstGeom prst="rect">
            <a:avLst/>
          </a:prstGeom>
        </p:spPr>
        <p:txBody>
          <a:bodyPr lIns="0" tIns="0" rIns="0" bIns="0" rtlCol="0" anchor="t">
            <a:spAutoFit/>
          </a:bodyPr>
          <a:lstStyle/>
          <a:p>
            <a:pPr>
              <a:lnSpc>
                <a:spcPts val="2659"/>
              </a:lnSpc>
            </a:pPr>
            <a:r>
              <a:rPr lang="en-US" sz="1899">
                <a:solidFill>
                  <a:srgbClr val="000000"/>
                </a:solidFill>
                <a:latin typeface="29LT Adir SemiBold"/>
              </a:rPr>
              <a:t>The critique of the first slide in the chart includes:</a:t>
            </a:r>
          </a:p>
          <a:p>
            <a:pPr marL="410209" lvl="1" indent="-205105">
              <a:lnSpc>
                <a:spcPts val="2659"/>
              </a:lnSpc>
              <a:buFont typeface="Arial"/>
              <a:buChar char="•"/>
            </a:pPr>
            <a:r>
              <a:rPr lang="en-US" sz="1899">
                <a:solidFill>
                  <a:srgbClr val="000000"/>
                </a:solidFill>
                <a:latin typeface="29LT Adir SemiBold"/>
              </a:rPr>
              <a:t>The </a:t>
            </a:r>
            <a:r>
              <a:rPr lang="en-US" sz="1899">
                <a:solidFill>
                  <a:srgbClr val="000000"/>
                </a:solidFill>
                <a:latin typeface="29LT Adir SemiBold Bold"/>
              </a:rPr>
              <a:t>fist thing I saw</a:t>
            </a:r>
            <a:r>
              <a:rPr lang="en-US" sz="1899">
                <a:solidFill>
                  <a:srgbClr val="000000"/>
                </a:solidFill>
                <a:latin typeface="29LT Adir SemiBold"/>
              </a:rPr>
              <a:t> was lack of y-axis and confusing information </a:t>
            </a:r>
          </a:p>
          <a:p>
            <a:pPr marL="410209" lvl="1" indent="-205105">
              <a:lnSpc>
                <a:spcPts val="2659"/>
              </a:lnSpc>
              <a:buFont typeface="Arial"/>
              <a:buChar char="•"/>
            </a:pPr>
            <a:r>
              <a:rPr lang="en-US" sz="1899">
                <a:solidFill>
                  <a:srgbClr val="000000"/>
                </a:solidFill>
                <a:latin typeface="29LT Adir SemiBold"/>
              </a:rPr>
              <a:t>Lack of clarity on </a:t>
            </a:r>
            <a:r>
              <a:rPr lang="en-US" sz="1899">
                <a:solidFill>
                  <a:srgbClr val="000000"/>
                </a:solidFill>
                <a:latin typeface="29LT Adir SemiBold Bold"/>
              </a:rPr>
              <a:t>intent</a:t>
            </a:r>
            <a:r>
              <a:rPr lang="en-US" sz="1899">
                <a:solidFill>
                  <a:srgbClr val="000000"/>
                </a:solidFill>
                <a:latin typeface="29LT Adir SemiBold"/>
              </a:rPr>
              <a:t> and effective visualization.</a:t>
            </a:r>
          </a:p>
          <a:p>
            <a:pPr marL="410209" lvl="1" indent="-205105">
              <a:lnSpc>
                <a:spcPts val="2659"/>
              </a:lnSpc>
              <a:buFont typeface="Arial"/>
              <a:buChar char="•"/>
            </a:pPr>
            <a:r>
              <a:rPr lang="en-US" sz="1899">
                <a:solidFill>
                  <a:srgbClr val="000000"/>
                </a:solidFill>
                <a:latin typeface="29LT Adir SemiBold Bold"/>
              </a:rPr>
              <a:t>Misleading</a:t>
            </a:r>
            <a:r>
              <a:rPr lang="en-US" sz="1899">
                <a:solidFill>
                  <a:srgbClr val="000000"/>
                </a:solidFill>
                <a:latin typeface="29LT Adir SemiBold"/>
              </a:rPr>
              <a:t> data, which can result in misconceptions or incorrect interpretations.</a:t>
            </a:r>
          </a:p>
          <a:p>
            <a:pPr marL="410209" lvl="1" indent="-205105">
              <a:lnSpc>
                <a:spcPts val="2659"/>
              </a:lnSpc>
              <a:buFont typeface="Arial"/>
              <a:buChar char="•"/>
            </a:pPr>
            <a:r>
              <a:rPr lang="en-US" sz="1899">
                <a:solidFill>
                  <a:srgbClr val="000000"/>
                </a:solidFill>
                <a:latin typeface="29LT Adir SemiBold Bold"/>
              </a:rPr>
              <a:t>Missing</a:t>
            </a:r>
            <a:r>
              <a:rPr lang="en-US" sz="1899">
                <a:solidFill>
                  <a:srgbClr val="000000"/>
                </a:solidFill>
                <a:latin typeface="29LT Adir SemiBold"/>
              </a:rPr>
              <a:t> y-axis, making it challenging for viewers to grasp the scale and reference points of the data.</a:t>
            </a:r>
          </a:p>
          <a:p>
            <a:pPr>
              <a:lnSpc>
                <a:spcPts val="2659"/>
              </a:lnSpc>
              <a:spcBef>
                <a:spcPct val="0"/>
              </a:spcBef>
            </a:pPr>
            <a:endParaRPr lang="en-US" sz="1899">
              <a:solidFill>
                <a:srgbClr val="000000"/>
              </a:solidFill>
              <a:latin typeface="29LT Adir SemiBold"/>
            </a:endParaRPr>
          </a:p>
        </p:txBody>
      </p:sp>
      <p:sp>
        <p:nvSpPr>
          <p:cNvPr id="22" name="TextBox 22"/>
          <p:cNvSpPr txBox="1"/>
          <p:nvPr/>
        </p:nvSpPr>
        <p:spPr>
          <a:xfrm>
            <a:off x="-321535" y="10087393"/>
            <a:ext cx="7437518" cy="198119"/>
          </a:xfrm>
          <a:prstGeom prst="rect">
            <a:avLst/>
          </a:prstGeom>
        </p:spPr>
        <p:txBody>
          <a:bodyPr lIns="0" tIns="0" rIns="0" bIns="0" rtlCol="0" anchor="t">
            <a:spAutoFit/>
          </a:bodyPr>
          <a:lstStyle/>
          <a:p>
            <a:pPr algn="ctr">
              <a:lnSpc>
                <a:spcPts val="1680"/>
              </a:lnSpc>
            </a:pPr>
            <a:r>
              <a:rPr lang="en-US" sz="1200">
                <a:solidFill>
                  <a:srgbClr val="000000"/>
                </a:solidFill>
                <a:latin typeface="Canva Sans"/>
              </a:rPr>
              <a:t>https://infogram.com/blog/4-common-missteps-that-lead-to-deceptive-data-visualizations/</a:t>
            </a:r>
          </a:p>
        </p:txBody>
      </p:sp>
      <p:sp>
        <p:nvSpPr>
          <p:cNvPr id="23" name="TextBox 23"/>
          <p:cNvSpPr txBox="1"/>
          <p:nvPr/>
        </p:nvSpPr>
        <p:spPr>
          <a:xfrm>
            <a:off x="8704631" y="6593474"/>
            <a:ext cx="7315846" cy="3515706"/>
          </a:xfrm>
          <a:prstGeom prst="rect">
            <a:avLst/>
          </a:prstGeom>
        </p:spPr>
        <p:txBody>
          <a:bodyPr lIns="0" tIns="0" rIns="0" bIns="0" rtlCol="0" anchor="t">
            <a:spAutoFit/>
          </a:bodyPr>
          <a:lstStyle/>
          <a:p>
            <a:pPr>
              <a:lnSpc>
                <a:spcPts val="2520"/>
              </a:lnSpc>
              <a:spcBef>
                <a:spcPct val="0"/>
              </a:spcBef>
            </a:pPr>
            <a:r>
              <a:rPr lang="en-US" sz="1800" dirty="0">
                <a:solidFill>
                  <a:srgbClr val="000000"/>
                </a:solidFill>
                <a:latin typeface="29LT Adir SemiBold"/>
              </a:rPr>
              <a:t>5. I </a:t>
            </a:r>
            <a:r>
              <a:rPr lang="en-US" sz="1800" dirty="0">
                <a:solidFill>
                  <a:srgbClr val="000000"/>
                </a:solidFill>
                <a:latin typeface="29LT Adir SemiBold Bold"/>
              </a:rPr>
              <a:t>like</a:t>
            </a:r>
            <a:r>
              <a:rPr lang="en-US" sz="1800" dirty="0">
                <a:solidFill>
                  <a:srgbClr val="000000"/>
                </a:solidFill>
                <a:latin typeface="29LT Adir SemiBold"/>
              </a:rPr>
              <a:t> the use of chronology x-axis, </a:t>
            </a:r>
            <a:r>
              <a:rPr lang="en-US" sz="1800" dirty="0">
                <a:solidFill>
                  <a:srgbClr val="000000"/>
                </a:solidFill>
                <a:latin typeface="29LT Adir SemiBold Bold"/>
              </a:rPr>
              <a:t>Dislike</a:t>
            </a:r>
            <a:r>
              <a:rPr lang="en-US" sz="1800" dirty="0">
                <a:solidFill>
                  <a:srgbClr val="000000"/>
                </a:solidFill>
                <a:latin typeface="29LT Adir SemiBold"/>
              </a:rPr>
              <a:t> scaling &amp;</a:t>
            </a:r>
            <a:r>
              <a:rPr lang="en-US" sz="1800" dirty="0">
                <a:solidFill>
                  <a:srgbClr val="000000"/>
                </a:solidFill>
                <a:latin typeface="29LT Adir SemiBold Bold"/>
              </a:rPr>
              <a:t> wish the </a:t>
            </a:r>
            <a:r>
              <a:rPr lang="en-US" sz="1800" dirty="0">
                <a:solidFill>
                  <a:srgbClr val="000000"/>
                </a:solidFill>
                <a:latin typeface="29LT Adir SemiBold"/>
              </a:rPr>
              <a:t>graph was redone</a:t>
            </a:r>
          </a:p>
          <a:p>
            <a:pPr>
              <a:lnSpc>
                <a:spcPts val="2520"/>
              </a:lnSpc>
              <a:spcBef>
                <a:spcPct val="0"/>
              </a:spcBef>
            </a:pPr>
            <a:r>
              <a:rPr lang="en-US" sz="1800" dirty="0">
                <a:solidFill>
                  <a:srgbClr val="000000"/>
                </a:solidFill>
                <a:latin typeface="29LT Adir SemiBold"/>
              </a:rPr>
              <a:t>6. </a:t>
            </a:r>
            <a:r>
              <a:rPr lang="en-US" sz="1800" dirty="0">
                <a:solidFill>
                  <a:srgbClr val="000000"/>
                </a:solidFill>
                <a:latin typeface="29LT Adir SemiBold Bold"/>
              </a:rPr>
              <a:t>3 ways </a:t>
            </a:r>
            <a:r>
              <a:rPr lang="en-US" sz="1800" dirty="0">
                <a:solidFill>
                  <a:srgbClr val="000000"/>
                </a:solidFill>
                <a:latin typeface="29LT Adir SemiBold"/>
              </a:rPr>
              <a:t>the original slide was </a:t>
            </a:r>
            <a:r>
              <a:rPr lang="en-US" sz="1800" dirty="0">
                <a:solidFill>
                  <a:srgbClr val="000000"/>
                </a:solidFill>
                <a:latin typeface="29LT Adir SemiBold Bold"/>
              </a:rPr>
              <a:t>improved</a:t>
            </a:r>
            <a:r>
              <a:rPr lang="en-US" sz="1800" dirty="0">
                <a:solidFill>
                  <a:srgbClr val="000000"/>
                </a:solidFill>
                <a:latin typeface="29LT Adir SemiBold"/>
              </a:rPr>
              <a:t>: </a:t>
            </a:r>
          </a:p>
          <a:p>
            <a:pPr marL="388620" lvl="1" indent="-194310">
              <a:lnSpc>
                <a:spcPts val="2520"/>
              </a:lnSpc>
              <a:buFont typeface="Arial"/>
              <a:buChar char="•"/>
            </a:pPr>
            <a:r>
              <a:rPr lang="en-US" sz="1800" dirty="0">
                <a:solidFill>
                  <a:srgbClr val="000000"/>
                </a:solidFill>
                <a:latin typeface="29LT Adir SemiBold"/>
              </a:rPr>
              <a:t>The chart format: The original chart was remade as a line chart, providing a different visual representation.</a:t>
            </a:r>
          </a:p>
          <a:p>
            <a:pPr marL="388620" lvl="1" indent="-194310">
              <a:lnSpc>
                <a:spcPts val="2520"/>
              </a:lnSpc>
              <a:buFont typeface="Arial"/>
              <a:buChar char="•"/>
            </a:pPr>
            <a:r>
              <a:rPr lang="en-US" sz="1800" dirty="0">
                <a:solidFill>
                  <a:srgbClr val="000000"/>
                </a:solidFill>
                <a:latin typeface="29LT Adir SemiBold"/>
              </a:rPr>
              <a:t>Data scaling: Both data sets were adjusted to be on the same scale in the remade line chart, ensuring a fair comparison.</a:t>
            </a:r>
          </a:p>
          <a:p>
            <a:pPr marL="388620" lvl="1" indent="-194310">
              <a:lnSpc>
                <a:spcPts val="2520"/>
              </a:lnSpc>
              <a:buFont typeface="Arial"/>
              <a:buChar char="•"/>
            </a:pPr>
            <a:r>
              <a:rPr lang="en-US" sz="1800" dirty="0">
                <a:solidFill>
                  <a:srgbClr val="000000"/>
                </a:solidFill>
                <a:latin typeface="29LT Adir SemiBold"/>
              </a:rPr>
              <a:t>Comparative analysis: The remade chart revealed that the number of cancer screenings and preventative services has decreased. However, it also highlighted that there are still significantly more of those procedures performed compared to abortions, emphasizing the difference in magnitude between the two.</a:t>
            </a:r>
          </a:p>
          <a:p>
            <a:pPr>
              <a:lnSpc>
                <a:spcPts val="2520"/>
              </a:lnSpc>
            </a:pPr>
            <a:r>
              <a:rPr lang="en-US" sz="1800" dirty="0">
                <a:solidFill>
                  <a:srgbClr val="000000"/>
                </a:solidFill>
                <a:latin typeface="29LT Adir SemiBold"/>
              </a:rPr>
              <a:t>7. The </a:t>
            </a:r>
            <a:r>
              <a:rPr lang="en-US" sz="1800">
                <a:solidFill>
                  <a:srgbClr val="000000"/>
                </a:solidFill>
                <a:latin typeface="29LT Adir SemiBold"/>
              </a:rPr>
              <a:t>“After” chart </a:t>
            </a:r>
            <a:r>
              <a:rPr lang="en-US" sz="1800" dirty="0">
                <a:solidFill>
                  <a:srgbClr val="000000"/>
                </a:solidFill>
                <a:latin typeface="29LT Adir SemiBold"/>
              </a:rPr>
              <a:t>is </a:t>
            </a:r>
            <a:r>
              <a:rPr lang="en-US" sz="1800" dirty="0">
                <a:solidFill>
                  <a:srgbClr val="000000"/>
                </a:solidFill>
                <a:latin typeface="29LT Adir SemiBold Bold"/>
              </a:rPr>
              <a:t>another version </a:t>
            </a:r>
            <a:r>
              <a:rPr lang="en-US" sz="1800" dirty="0">
                <a:solidFill>
                  <a:srgbClr val="000000"/>
                </a:solidFill>
                <a:latin typeface="29LT Adir SemiBold"/>
              </a:rPr>
              <a:t>of previous graph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504</Words>
  <Application>Microsoft Macintosh PowerPoint</Application>
  <PresentationFormat>Custom</PresentationFormat>
  <Paragraphs>42</Paragraphs>
  <Slides>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29LT Adir SemiBold</vt:lpstr>
      <vt:lpstr>Arial</vt:lpstr>
      <vt:lpstr>29LT Adir SemiBold Bold</vt:lpstr>
      <vt:lpstr>Calibri</vt:lpstr>
      <vt:lpstr>Dumondi Condensed Bold</vt:lpstr>
      <vt:lpstr>Asap Condensed Bold</vt:lpstr>
      <vt:lpstr>Dumondi Condensed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Storytelling Exercise </dc:title>
  <cp:lastModifiedBy>Annie.Carter</cp:lastModifiedBy>
  <cp:revision>2</cp:revision>
  <dcterms:created xsi:type="dcterms:W3CDTF">2006-08-16T00:00:00Z</dcterms:created>
  <dcterms:modified xsi:type="dcterms:W3CDTF">2023-06-29T17:34:35Z</dcterms:modified>
  <dc:identifier>DAFnOITD3pQ</dc:identifier>
</cp:coreProperties>
</file>